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2" r:id="rId2"/>
    <p:sldId id="338" r:id="rId3"/>
    <p:sldId id="339" r:id="rId4"/>
    <p:sldId id="340" r:id="rId5"/>
    <p:sldId id="337" r:id="rId6"/>
    <p:sldId id="327" r:id="rId7"/>
    <p:sldId id="328" r:id="rId8"/>
    <p:sldId id="341" r:id="rId9"/>
    <p:sldId id="342" r:id="rId10"/>
    <p:sldId id="343" r:id="rId11"/>
    <p:sldId id="344" r:id="rId12"/>
  </p:sldIdLst>
  <p:sldSz cx="9144000" cy="5143500" type="screen16x9"/>
  <p:notesSz cx="6858000" cy="9144000"/>
  <p:custShowLst>
    <p:custShow name="Custom Show 1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s" id="{41EB7B23-8485-724F-B68E-ABFE8217E94A}">
          <p14:sldIdLst/>
        </p14:section>
        <p14:section name="Introduction - Mark Powles" id="{859C7206-B7AF-3B45-9130-833A9E98A9CE}">
          <p14:sldIdLst/>
        </p14:section>
        <p14:section name="MD Overview - Alex Hynes" id="{DEF44F43-10BF-0D41-B48D-918F13E85686}">
          <p14:sldIdLst/>
        </p14:section>
        <p14:section name="Revenue Performance - Claire Dickie" id="{589745A9-2F90-5E44-ABE5-AD305E2B666C}">
          <p14:sldIdLst/>
        </p14:section>
        <p14:section name="Voice of the Customer - Mark O'Mailley" id="{6CEE5C61-0DF4-2341-A19E-34FCDDF80290}">
          <p14:sldIdLst/>
        </p14:section>
        <p14:section name="Break" id="{ABCAB93F-CFFF-854B-BCB2-4EBC1A6DD071}">
          <p14:sldIdLst/>
        </p14:section>
        <p14:section name="Revolution in Rail - Scott Prentice" id="{F62863F9-2168-254E-AAC3-573347FC3117}">
          <p14:sldIdLst>
            <p14:sldId id="332"/>
            <p14:sldId id="338"/>
            <p14:sldId id="339"/>
            <p14:sldId id="340"/>
            <p14:sldId id="337"/>
            <p14:sldId id="327"/>
            <p14:sldId id="328"/>
            <p14:sldId id="341"/>
            <p14:sldId id="342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64"/>
    <a:srgbClr val="139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3" autoAdjust="0"/>
    <p:restoredTop sz="94656" autoAdjust="0"/>
  </p:normalViewPr>
  <p:slideViewPr>
    <p:cSldViewPr snapToGrid="0" snapToObjects="1">
      <p:cViewPr varScale="1">
        <p:scale>
          <a:sx n="90" d="100"/>
          <a:sy n="90" d="100"/>
        </p:scale>
        <p:origin x="60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857F2-BC64-8F48-8BF1-84AEE01762A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67A4B-276A-514A-BEA6-05A632829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82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5DF54-EF83-C64B-8937-1E6AC0A6D812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51B92-364E-9342-8D7A-B4ECDDE7F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2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51B92-364E-9342-8D7A-B4ECDDE7FE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2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5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0661DB-13A0-D349-B3D4-868E4BF75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1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0661DB-13A0-D349-B3D4-868E4BF75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3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solidFill>
                  <a:srgbClr val="1392C2"/>
                </a:solidFill>
                <a:latin typeface="Arial"/>
                <a:cs typeface="Arial"/>
              </a:rPr>
              <a:t>Introduction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9148"/>
            <a:ext cx="4040188" cy="69810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2664"/>
                </a:solidFill>
              </a:rPr>
              <a:t>Mark </a:t>
            </a:r>
            <a:r>
              <a:rPr lang="en-US" dirty="0" err="1">
                <a:solidFill>
                  <a:srgbClr val="002664"/>
                </a:solidFill>
              </a:rPr>
              <a:t>Powles</a:t>
            </a:r>
            <a:endParaRPr lang="en-US" dirty="0">
              <a:solidFill>
                <a:srgbClr val="002664"/>
              </a:solidFill>
            </a:endParaRPr>
          </a:p>
          <a:p>
            <a:r>
              <a:rPr lang="en-US" sz="1800" i="1" dirty="0">
                <a:solidFill>
                  <a:srgbClr val="002664"/>
                </a:solidFill>
              </a:rPr>
              <a:t>Commercial Director</a:t>
            </a:r>
          </a:p>
        </p:txBody>
      </p:sp>
    </p:spTree>
    <p:extLst>
      <p:ext uri="{BB962C8B-B14F-4D97-AF65-F5344CB8AC3E}">
        <p14:creationId xmlns:p14="http://schemas.microsoft.com/office/powerpoint/2010/main" val="1262654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0661DB-13A0-D349-B3D4-868E4BF75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7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0661DB-13A0-D349-B3D4-868E4BF75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0661DB-13A0-D349-B3D4-868E4BF75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3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0661DB-13A0-D349-B3D4-868E4BF75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8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0661DB-13A0-D349-B3D4-868E4BF75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A0661DB-13A0-D349-B3D4-868E4BF75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3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IPCMContentMarking" descr="{&quot;HashCode&quot;:-1696826793,&quot;Placement&quot;:&quot;Footer&quot;}"/>
          <p:cNvSpPr txBox="1"/>
          <p:nvPr userDrawn="1"/>
        </p:nvSpPr>
        <p:spPr>
          <a:xfrm>
            <a:off x="0" y="4915336"/>
            <a:ext cx="1189031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800">
                <a:solidFill>
                  <a:srgbClr val="000000"/>
                </a:solidFill>
                <a:latin typeface="Calibri" panose="020F0502020204030204" pitchFamily="34" charset="0"/>
              </a:rPr>
              <a:t>Classified as INTERNAL</a:t>
            </a:r>
          </a:p>
        </p:txBody>
      </p:sp>
    </p:spTree>
    <p:extLst>
      <p:ext uri="{BB962C8B-B14F-4D97-AF65-F5344CB8AC3E}">
        <p14:creationId xmlns:p14="http://schemas.microsoft.com/office/powerpoint/2010/main" val="133637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1392C2"/>
                </a:solidFill>
                <a:latin typeface="Arial"/>
                <a:cs typeface="Arial"/>
              </a:rPr>
              <a:t>Revolution in Rail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9148"/>
            <a:ext cx="4040188" cy="69810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2664"/>
                </a:solidFill>
              </a:rPr>
              <a:t>Scott Prentice</a:t>
            </a:r>
          </a:p>
          <a:p>
            <a:pPr marL="0" indent="0">
              <a:buNone/>
            </a:pPr>
            <a:r>
              <a:rPr lang="en-US" sz="1800" b="1" i="1" dirty="0">
                <a:solidFill>
                  <a:srgbClr val="002664"/>
                </a:solidFill>
              </a:rPr>
              <a:t>Head of Business Development</a:t>
            </a:r>
          </a:p>
        </p:txBody>
      </p:sp>
    </p:spTree>
    <p:extLst>
      <p:ext uri="{BB962C8B-B14F-4D97-AF65-F5344CB8AC3E}">
        <p14:creationId xmlns:p14="http://schemas.microsoft.com/office/powerpoint/2010/main" val="39462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0945" y="765623"/>
            <a:ext cx="8595360" cy="164128"/>
          </a:xfrm>
          <a:prstGeom prst="rect">
            <a:avLst/>
          </a:prstGeom>
        </p:spPr>
        <p:txBody>
          <a:bodyPr t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664"/>
                </a:solidFill>
              </a:rPr>
              <a:t>Communications have started </a:t>
            </a:r>
          </a:p>
          <a:p>
            <a:r>
              <a:rPr lang="en-GB" sz="1600" dirty="0">
                <a:solidFill>
                  <a:srgbClr val="002664"/>
                </a:solidFill>
              </a:rPr>
              <a:t>Regional programme of announcements follow shortly</a:t>
            </a:r>
          </a:p>
          <a:p>
            <a:r>
              <a:rPr lang="en-GB" sz="1600" dirty="0">
                <a:solidFill>
                  <a:srgbClr val="002664"/>
                </a:solidFill>
              </a:rPr>
              <a:t>Explain the benefits</a:t>
            </a:r>
          </a:p>
          <a:p>
            <a:pPr lvl="1"/>
            <a:r>
              <a:rPr lang="en-GB" sz="1200" dirty="0">
                <a:solidFill>
                  <a:srgbClr val="002664"/>
                </a:solidFill>
              </a:rPr>
              <a:t>Everyone benefits from more capacity</a:t>
            </a:r>
          </a:p>
          <a:p>
            <a:pPr lvl="1"/>
            <a:r>
              <a:rPr lang="en-GB" sz="1200" dirty="0">
                <a:solidFill>
                  <a:srgbClr val="002664"/>
                </a:solidFill>
              </a:rPr>
              <a:t>The majority benefit from much faster journeys</a:t>
            </a:r>
          </a:p>
          <a:p>
            <a:pPr lvl="1"/>
            <a:r>
              <a:rPr lang="en-GB" sz="1200" dirty="0">
                <a:solidFill>
                  <a:srgbClr val="002664"/>
                </a:solidFill>
              </a:rPr>
              <a:t>A minority of journeys are poorer under the new timetable structure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800" dirty="0">
                <a:solidFill>
                  <a:srgbClr val="002664"/>
                </a:solidFill>
              </a:rPr>
              <a:t>c5,000 daily journeys between Stirling area and Edinburgh are 10-15min faster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800" dirty="0">
                <a:solidFill>
                  <a:srgbClr val="002664"/>
                </a:solidFill>
              </a:rPr>
              <a:t>c300 daily journeys are less convenient (</a:t>
            </a:r>
            <a:r>
              <a:rPr lang="en-GB" sz="800" dirty="0" err="1">
                <a:solidFill>
                  <a:srgbClr val="002664"/>
                </a:solidFill>
              </a:rPr>
              <a:t>Polmont</a:t>
            </a:r>
            <a:r>
              <a:rPr lang="en-GB" sz="800" dirty="0">
                <a:solidFill>
                  <a:srgbClr val="002664"/>
                </a:solidFill>
              </a:rPr>
              <a:t> and Linlithgow to Stirling)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800" dirty="0">
                <a:solidFill>
                  <a:srgbClr val="002664"/>
                </a:solidFill>
              </a:rPr>
              <a:t>Others include </a:t>
            </a:r>
            <a:r>
              <a:rPr lang="en-GB" sz="800" dirty="0" err="1">
                <a:solidFill>
                  <a:srgbClr val="002664"/>
                </a:solidFill>
              </a:rPr>
              <a:t>Dunlane</a:t>
            </a:r>
            <a:r>
              <a:rPr lang="en-GB" sz="800" dirty="0">
                <a:solidFill>
                  <a:srgbClr val="002664"/>
                </a:solidFill>
              </a:rPr>
              <a:t> “express”, Angus commuter and North Berwick through services</a:t>
            </a:r>
          </a:p>
          <a:p>
            <a:r>
              <a:rPr lang="en-GB" sz="1600" dirty="0">
                <a:solidFill>
                  <a:srgbClr val="002664"/>
                </a:solidFill>
              </a:rPr>
              <a:t>Explain this is a phased introduction</a:t>
            </a:r>
          </a:p>
          <a:p>
            <a:pPr lvl="1"/>
            <a:r>
              <a:rPr lang="en-GB" sz="1200" dirty="0">
                <a:solidFill>
                  <a:srgbClr val="002664"/>
                </a:solidFill>
              </a:rPr>
              <a:t>We are delivering early benefit rather waiting for everything to align so we can introduce the “perfect” timetable</a:t>
            </a:r>
          </a:p>
          <a:p>
            <a:pPr lvl="1"/>
            <a:r>
              <a:rPr lang="en-GB" sz="1200" dirty="0">
                <a:solidFill>
                  <a:srgbClr val="002664"/>
                </a:solidFill>
              </a:rPr>
              <a:t>We need feedback so learnings can be incorporated in future phases</a:t>
            </a:r>
          </a:p>
          <a:p>
            <a:r>
              <a:rPr lang="en-GB" sz="1600" dirty="0">
                <a:solidFill>
                  <a:srgbClr val="002664"/>
                </a:solidFill>
              </a:rPr>
              <a:t>Plan to build on proven stakeholder engagement to get best </a:t>
            </a:r>
            <a:r>
              <a:rPr lang="en-GB" sz="1600" dirty="0" err="1">
                <a:solidFill>
                  <a:srgbClr val="002664"/>
                </a:solidFill>
              </a:rPr>
              <a:t>Shotts</a:t>
            </a:r>
            <a:r>
              <a:rPr lang="en-GB" sz="1600" dirty="0">
                <a:solidFill>
                  <a:srgbClr val="002664"/>
                </a:solidFill>
              </a:rPr>
              <a:t> and Fife timetables</a:t>
            </a:r>
          </a:p>
          <a:p>
            <a:pPr marL="0" indent="0">
              <a:buNone/>
            </a:pPr>
            <a:endParaRPr lang="en-GB" sz="1600" dirty="0">
              <a:solidFill>
                <a:srgbClr val="002664"/>
              </a:solidFill>
            </a:endParaRPr>
          </a:p>
          <a:p>
            <a:pPr marL="361950" lvl="1" indent="0">
              <a:buNone/>
            </a:pPr>
            <a:endParaRPr lang="en-GB" dirty="0">
              <a:solidFill>
                <a:srgbClr val="002664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002664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1819" y="110473"/>
            <a:ext cx="8229600" cy="5902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rgbClr val="1392C2"/>
                </a:solidFill>
                <a:latin typeface="Arial"/>
                <a:cs typeface="Arial"/>
              </a:rPr>
              <a:t>We need your help</a:t>
            </a:r>
            <a:endParaRPr lang="en-US" sz="3200" dirty="0">
              <a:solidFill>
                <a:srgbClr val="1392C2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4400" y="0"/>
            <a:ext cx="2764800" cy="288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28C281-5A64-FF48-9A1B-354B9C0BF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2773" y="-1010831"/>
            <a:ext cx="10849394" cy="637401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1819" y="110473"/>
            <a:ext cx="8229600" cy="59027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Thank You and Questions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72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819" y="110473"/>
            <a:ext cx="8229600" cy="5902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rgbClr val="1392C2"/>
                </a:solidFill>
                <a:latin typeface="Arial"/>
                <a:cs typeface="Arial"/>
              </a:rPr>
              <a:t>The problem?</a:t>
            </a:r>
            <a:endParaRPr lang="en-US" sz="3200" dirty="0">
              <a:solidFill>
                <a:srgbClr val="1392C2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1063"/>
            <a:ext cx="7772400" cy="4462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685" y="2358418"/>
            <a:ext cx="1654629" cy="27567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Oval 8"/>
          <p:cNvSpPr/>
          <p:nvPr/>
        </p:nvSpPr>
        <p:spPr>
          <a:xfrm>
            <a:off x="2540581" y="2490126"/>
            <a:ext cx="525600" cy="75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536800" y="2858400"/>
            <a:ext cx="655200" cy="56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886200" y="3672000"/>
            <a:ext cx="619200" cy="712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6798018" y="2858400"/>
            <a:ext cx="605219" cy="47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69400" y="1563613"/>
            <a:ext cx="1068600" cy="6107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105600" y="3427200"/>
            <a:ext cx="489600" cy="86400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82038" y="2490126"/>
            <a:ext cx="1374762" cy="627474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545218" y="1061375"/>
            <a:ext cx="605219" cy="478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619733" y="3672000"/>
            <a:ext cx="605219" cy="6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3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819" y="110473"/>
            <a:ext cx="8229600" cy="5902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rgbClr val="1392C2"/>
                </a:solidFill>
                <a:latin typeface="Arial"/>
                <a:cs typeface="Arial"/>
              </a:rPr>
              <a:t>Borders railway - a success</a:t>
            </a:r>
            <a:endParaRPr lang="en-US" sz="3200" dirty="0">
              <a:solidFill>
                <a:srgbClr val="1392C2"/>
              </a:solidFill>
              <a:latin typeface="Arial"/>
              <a:cs typeface="Arial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90945" y="737322"/>
            <a:ext cx="8595360" cy="164128"/>
          </a:xfrm>
          <a:prstGeom prst="rect">
            <a:avLst/>
          </a:prstGeom>
        </p:spPr>
        <p:txBody>
          <a:bodyPr t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Clr>
                <a:srgbClr val="142B62"/>
              </a:buClr>
              <a:buFont typeface="Arial"/>
              <a:buChar char="•"/>
            </a:pPr>
            <a:r>
              <a:rPr lang="en-GB" altLang="en-US" sz="1600" dirty="0">
                <a:solidFill>
                  <a:srgbClr val="002664"/>
                </a:solidFill>
              </a:rPr>
              <a:t>Patronage: 4m journeys to / from the 7 news stations in 3 years</a:t>
            </a:r>
          </a:p>
          <a:p>
            <a:pPr marL="342900" lvl="1" indent="-342900">
              <a:buClr>
                <a:srgbClr val="142B62"/>
              </a:buClr>
              <a:buFont typeface="Arial"/>
              <a:buChar char="•"/>
            </a:pPr>
            <a:endParaRPr lang="en-GB" altLang="en-US" sz="1600" dirty="0">
              <a:solidFill>
                <a:srgbClr val="002664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n-GB" altLang="en-US" sz="1600" dirty="0">
              <a:solidFill>
                <a:srgbClr val="002664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n-GB" altLang="en-US" sz="1600" dirty="0">
              <a:solidFill>
                <a:srgbClr val="002664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n-GB" altLang="en-US" sz="1600" dirty="0">
              <a:solidFill>
                <a:srgbClr val="002664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n-GB" altLang="en-US" sz="1600" dirty="0">
              <a:solidFill>
                <a:srgbClr val="002664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n-GB" altLang="en-US" sz="1600" dirty="0">
              <a:solidFill>
                <a:srgbClr val="002664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n-GB" altLang="en-US" sz="1600" dirty="0">
              <a:solidFill>
                <a:srgbClr val="002664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n-GB" altLang="en-US" sz="1600" dirty="0">
              <a:solidFill>
                <a:srgbClr val="002664"/>
              </a:solidFill>
            </a:endParaRPr>
          </a:p>
          <a:p>
            <a:pPr marL="342900" lvl="1" indent="-342900">
              <a:buFont typeface="Arial"/>
              <a:buChar char="•"/>
            </a:pPr>
            <a:endParaRPr lang="en-GB" altLang="en-US" sz="1600" dirty="0">
              <a:solidFill>
                <a:srgbClr val="002664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GB" altLang="en-US" sz="1600" dirty="0">
                <a:solidFill>
                  <a:srgbClr val="002664"/>
                </a:solidFill>
              </a:rPr>
              <a:t>Daily Seats provided: peak capacity up from 1,224 to 1,717 (40%)</a:t>
            </a:r>
          </a:p>
          <a:p>
            <a:pPr marL="342900" lvl="1" indent="-342900">
              <a:buFont typeface="Arial"/>
              <a:buChar char="•"/>
            </a:pPr>
            <a:endParaRPr lang="en-GB" altLang="en-US" sz="1600" dirty="0">
              <a:solidFill>
                <a:srgbClr val="002664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GB" altLang="en-US" sz="1600" dirty="0">
                <a:solidFill>
                  <a:srgbClr val="002664"/>
                </a:solidFill>
              </a:rPr>
              <a:t>Performance hasn’t been good enough</a:t>
            </a:r>
          </a:p>
          <a:p>
            <a:pPr marL="457200" lvl="1" indent="0">
              <a:buNone/>
            </a:pPr>
            <a:endParaRPr lang="en-GB" sz="1200" dirty="0">
              <a:solidFill>
                <a:srgbClr val="002664"/>
              </a:solidFill>
            </a:endParaRPr>
          </a:p>
          <a:p>
            <a:pPr marL="361950" lvl="1" indent="0">
              <a:buNone/>
            </a:pPr>
            <a:endParaRPr lang="en-GB" dirty="0">
              <a:solidFill>
                <a:srgbClr val="002664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002664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00" y="3920260"/>
            <a:ext cx="4377600" cy="371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00" y="1007990"/>
            <a:ext cx="7456438" cy="264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2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1819" y="110473"/>
            <a:ext cx="8229600" cy="5902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rgbClr val="1392C2"/>
                </a:solidFill>
                <a:latin typeface="Arial"/>
                <a:cs typeface="Arial"/>
              </a:rPr>
              <a:t>Where do customers travel?</a:t>
            </a:r>
            <a:endParaRPr lang="en-US" sz="3200" dirty="0">
              <a:solidFill>
                <a:srgbClr val="1392C2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6580"/>
            <a:ext cx="9144000" cy="40343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-110791" y="626579"/>
            <a:ext cx="2342791" cy="7019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-110792" y="1923780"/>
            <a:ext cx="2342791" cy="733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-110791" y="3284580"/>
            <a:ext cx="2342791" cy="7834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94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233" y="2251840"/>
            <a:ext cx="3000767" cy="21750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7233" y="770441"/>
            <a:ext cx="36889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2B62"/>
              </a:buClr>
            </a:pPr>
            <a:r>
              <a:rPr lang="en-GB" sz="1400" b="0" kern="0" dirty="0">
                <a:solidFill>
                  <a:srgbClr val="002664"/>
                </a:solidFill>
                <a:latin typeface="+mn-lt"/>
              </a:rPr>
              <a:t>Class 385 Electric Multiple Units – 70 trains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70269" y="770441"/>
            <a:ext cx="3609653" cy="2139569"/>
            <a:chOff x="4912247" y="1000334"/>
            <a:chExt cx="4441153" cy="26324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2247" y="1000334"/>
              <a:ext cx="4212504" cy="2604961"/>
            </a:xfrm>
            <a:prstGeom prst="rect">
              <a:avLst/>
            </a:prstGeom>
          </p:spPr>
        </p:pic>
        <p:sp>
          <p:nvSpPr>
            <p:cNvPr id="7" name="Freeform 6"/>
            <p:cNvSpPr/>
            <p:nvPr/>
          </p:nvSpPr>
          <p:spPr bwMode="auto">
            <a:xfrm>
              <a:off x="5694862" y="2599797"/>
              <a:ext cx="1422400" cy="427262"/>
            </a:xfrm>
            <a:custGeom>
              <a:avLst/>
              <a:gdLst>
                <a:gd name="connsiteX0" fmla="*/ 0 w 1422400"/>
                <a:gd name="connsiteY0" fmla="*/ 0 h 427262"/>
                <a:gd name="connsiteX1" fmla="*/ 121920 w 1422400"/>
                <a:gd name="connsiteY1" fmla="*/ 304800 h 427262"/>
                <a:gd name="connsiteX2" fmla="*/ 538480 w 1422400"/>
                <a:gd name="connsiteY2" fmla="*/ 426720 h 427262"/>
                <a:gd name="connsiteX3" fmla="*/ 1422400 w 1422400"/>
                <a:gd name="connsiteY3" fmla="*/ 264160 h 427262"/>
                <a:gd name="connsiteX4" fmla="*/ 1422400 w 1422400"/>
                <a:gd name="connsiteY4" fmla="*/ 264160 h 427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2400" h="427262">
                  <a:moveTo>
                    <a:pt x="0" y="0"/>
                  </a:moveTo>
                  <a:cubicBezTo>
                    <a:pt x="16086" y="116840"/>
                    <a:pt x="32173" y="233680"/>
                    <a:pt x="121920" y="304800"/>
                  </a:cubicBezTo>
                  <a:cubicBezTo>
                    <a:pt x="211667" y="375920"/>
                    <a:pt x="321734" y="433493"/>
                    <a:pt x="538480" y="426720"/>
                  </a:cubicBezTo>
                  <a:cubicBezTo>
                    <a:pt x="755226" y="419947"/>
                    <a:pt x="1422400" y="264160"/>
                    <a:pt x="1422400" y="264160"/>
                  </a:cubicBezTo>
                  <a:lnTo>
                    <a:pt x="1422400" y="264160"/>
                  </a:lnTo>
                </a:path>
              </a:pathLst>
            </a:custGeom>
            <a:noFill/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7889422" y="2351414"/>
              <a:ext cx="270059" cy="238223"/>
            </a:xfrm>
            <a:custGeom>
              <a:avLst/>
              <a:gdLst>
                <a:gd name="connsiteX0" fmla="*/ 0 w 270059"/>
                <a:gd name="connsiteY0" fmla="*/ 238223 h 238223"/>
                <a:gd name="connsiteX1" fmla="*/ 254000 w 270059"/>
                <a:gd name="connsiteY1" fmla="*/ 126463 h 238223"/>
                <a:gd name="connsiteX2" fmla="*/ 243840 w 270059"/>
                <a:gd name="connsiteY2" fmla="*/ 14703 h 238223"/>
                <a:gd name="connsiteX3" fmla="*/ 243840 w 270059"/>
                <a:gd name="connsiteY3" fmla="*/ 4543 h 23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59" h="238223">
                  <a:moveTo>
                    <a:pt x="0" y="238223"/>
                  </a:moveTo>
                  <a:cubicBezTo>
                    <a:pt x="106680" y="200969"/>
                    <a:pt x="213360" y="163716"/>
                    <a:pt x="254000" y="126463"/>
                  </a:cubicBezTo>
                  <a:cubicBezTo>
                    <a:pt x="294640" y="89210"/>
                    <a:pt x="245533" y="35023"/>
                    <a:pt x="243840" y="14703"/>
                  </a:cubicBezTo>
                  <a:cubicBezTo>
                    <a:pt x="242147" y="-5617"/>
                    <a:pt x="242993" y="-537"/>
                    <a:pt x="243840" y="4543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8163742" y="2010517"/>
              <a:ext cx="856564" cy="349859"/>
            </a:xfrm>
            <a:custGeom>
              <a:avLst/>
              <a:gdLst>
                <a:gd name="connsiteX0" fmla="*/ 0 w 856564"/>
                <a:gd name="connsiteY0" fmla="*/ 325120 h 349859"/>
                <a:gd name="connsiteX1" fmla="*/ 599440 w 856564"/>
                <a:gd name="connsiteY1" fmla="*/ 335280 h 349859"/>
                <a:gd name="connsiteX2" fmla="*/ 843280 w 856564"/>
                <a:gd name="connsiteY2" fmla="*/ 152400 h 349859"/>
                <a:gd name="connsiteX3" fmla="*/ 802640 w 856564"/>
                <a:gd name="connsiteY3" fmla="*/ 0 h 349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6564" h="349859">
                  <a:moveTo>
                    <a:pt x="0" y="325120"/>
                  </a:moveTo>
                  <a:cubicBezTo>
                    <a:pt x="229446" y="344593"/>
                    <a:pt x="458893" y="364067"/>
                    <a:pt x="599440" y="335280"/>
                  </a:cubicBezTo>
                  <a:cubicBezTo>
                    <a:pt x="739987" y="306493"/>
                    <a:pt x="809413" y="208280"/>
                    <a:pt x="843280" y="152400"/>
                  </a:cubicBezTo>
                  <a:cubicBezTo>
                    <a:pt x="877147" y="96520"/>
                    <a:pt x="839893" y="48260"/>
                    <a:pt x="802640" y="0"/>
                  </a:cubicBezTo>
                </a:path>
              </a:pathLst>
            </a:custGeom>
            <a:noFill/>
            <a:ln w="412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5376937" y="2599797"/>
              <a:ext cx="324001" cy="779481"/>
            </a:xfrm>
            <a:custGeom>
              <a:avLst/>
              <a:gdLst>
                <a:gd name="connsiteX0" fmla="*/ 297605 w 324001"/>
                <a:gd name="connsiteY0" fmla="*/ 0 h 779481"/>
                <a:gd name="connsiteX1" fmla="*/ 297605 w 324001"/>
                <a:gd name="connsiteY1" fmla="*/ 619760 h 779481"/>
                <a:gd name="connsiteX2" fmla="*/ 23285 w 324001"/>
                <a:gd name="connsiteY2" fmla="*/ 762000 h 779481"/>
                <a:gd name="connsiteX3" fmla="*/ 33445 w 324001"/>
                <a:gd name="connsiteY3" fmla="*/ 772160 h 77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001" h="779481">
                  <a:moveTo>
                    <a:pt x="297605" y="0"/>
                  </a:moveTo>
                  <a:cubicBezTo>
                    <a:pt x="320465" y="246380"/>
                    <a:pt x="343325" y="492760"/>
                    <a:pt x="297605" y="619760"/>
                  </a:cubicBezTo>
                  <a:cubicBezTo>
                    <a:pt x="251885" y="746760"/>
                    <a:pt x="67312" y="736600"/>
                    <a:pt x="23285" y="762000"/>
                  </a:cubicBezTo>
                  <a:cubicBezTo>
                    <a:pt x="-20742" y="787400"/>
                    <a:pt x="6351" y="779780"/>
                    <a:pt x="33445" y="772160"/>
                  </a:cubicBezTo>
                </a:path>
              </a:pathLst>
            </a:custGeom>
            <a:noFill/>
            <a:ln w="38100" cap="flat" cmpd="sng" algn="ctr">
              <a:solidFill>
                <a:srgbClr val="66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635399" y="2962351"/>
              <a:ext cx="92364" cy="7844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287017" y="3378454"/>
              <a:ext cx="92364" cy="78441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03657" y="3401930"/>
              <a:ext cx="6705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0" dirty="0">
                  <a:solidFill>
                    <a:schemeClr val="tx1"/>
                  </a:solidFill>
                  <a:latin typeface="+mn-lt"/>
                  <a:cs typeface="Microsoft Sans Serif" panose="020B0604020202020204" pitchFamily="34" charset="0"/>
                </a:rPr>
                <a:t>Lanark</a:t>
              </a:r>
              <a:endParaRPr lang="en-GB" sz="1600" b="0" dirty="0">
                <a:solidFill>
                  <a:schemeClr val="tx1"/>
                </a:solidFill>
                <a:latin typeface="+mn-lt"/>
                <a:cs typeface="Microsoft Sans Serif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6702" y="3056147"/>
              <a:ext cx="6705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0" dirty="0">
                  <a:solidFill>
                    <a:schemeClr val="tx1"/>
                  </a:solidFill>
                  <a:latin typeface="+mn-lt"/>
                  <a:cs typeface="Microsoft Sans Serif" panose="020B0604020202020204" pitchFamily="34" charset="0"/>
                </a:rPr>
                <a:t>Shotts</a:t>
              </a:r>
              <a:endParaRPr lang="en-GB" sz="1600" b="0" dirty="0">
                <a:solidFill>
                  <a:schemeClr val="tx1"/>
                </a:solidFill>
                <a:latin typeface="+mn-lt"/>
                <a:cs typeface="Microsoft Sans Serif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592023" y="1686335"/>
              <a:ext cx="761377" cy="340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Microsoft Sans Serif" panose="020B0604020202020204" pitchFamily="34" charset="0"/>
                </a:rPr>
                <a:t>North Berwick</a:t>
              </a:r>
              <a:endParaRPr lang="en-GB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Microsoft Sans Serif" panose="020B0604020202020204" pitchFamily="34" charset="0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1819" y="110473"/>
            <a:ext cx="8229600" cy="5902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rgbClr val="1392C2"/>
                </a:solidFill>
                <a:latin typeface="Arial"/>
                <a:cs typeface="Arial"/>
              </a:rPr>
              <a:t>Our new trains</a:t>
            </a:r>
            <a:endParaRPr lang="en-US" sz="3200" dirty="0">
              <a:solidFill>
                <a:srgbClr val="1392C2"/>
              </a:solidFill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7233" y="2869911"/>
            <a:ext cx="2559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142B62"/>
              </a:buClr>
            </a:pPr>
            <a:r>
              <a:rPr lang="en-GB" sz="1400" kern="0" dirty="0">
                <a:solidFill>
                  <a:srgbClr val="002664"/>
                </a:solidFill>
              </a:rPr>
              <a:t>High Speed Trains – 26 trains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395" y="1041386"/>
            <a:ext cx="1937250" cy="129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476" y="1041386"/>
            <a:ext cx="1864075" cy="16483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80" y="3177688"/>
            <a:ext cx="2506725" cy="11495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289" y="3185807"/>
            <a:ext cx="1711905" cy="114139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882" y="3194293"/>
            <a:ext cx="1510543" cy="11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0945" y="901450"/>
            <a:ext cx="8595360" cy="164128"/>
          </a:xfrm>
          <a:prstGeom prst="rect">
            <a:avLst/>
          </a:prstGeom>
        </p:spPr>
        <p:txBody>
          <a:bodyPr t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dirty="0">
                <a:solidFill>
                  <a:srgbClr val="002664"/>
                </a:solidFill>
              </a:rPr>
              <a:t>Aberdeen – Glasgow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1819" y="110473"/>
            <a:ext cx="8229600" cy="5902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rgbClr val="1392C2"/>
                </a:solidFill>
                <a:latin typeface="Arial"/>
                <a:cs typeface="Arial"/>
              </a:rPr>
              <a:t>Intercity Corridors</a:t>
            </a:r>
            <a:endParaRPr lang="en-US" sz="3200" dirty="0">
              <a:solidFill>
                <a:srgbClr val="1392C2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0492" y="976236"/>
            <a:ext cx="302441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002664"/>
                </a:solidFill>
              </a:rPr>
              <a:t>Benefits</a:t>
            </a: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002664"/>
                </a:solidFill>
              </a:rPr>
              <a:t>c80 additional services per day</a:t>
            </a: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002664"/>
                </a:solidFill>
              </a:rPr>
              <a:t>&gt;20,000 additional seats per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664"/>
                </a:solidFill>
              </a:rPr>
              <a:t>5-10 min reduction in average journey times to / from Aberdeen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664"/>
                </a:solidFill>
              </a:rPr>
              <a:t>4,000 additional seats per day introduced to Dundee – Arbroath corridor </a:t>
            </a:r>
          </a:p>
          <a:p>
            <a:pPr marL="171450" lvl="0" indent="-171450">
              <a:buFont typeface="Arial"/>
              <a:buChar char="•"/>
            </a:pPr>
            <a:r>
              <a:rPr lang="en-GB" sz="700" dirty="0">
                <a:solidFill>
                  <a:srgbClr val="002664"/>
                </a:solidFill>
              </a:rPr>
              <a:t>Daily services at </a:t>
            </a:r>
            <a:r>
              <a:rPr lang="en-GB" sz="700" dirty="0" err="1">
                <a:solidFill>
                  <a:srgbClr val="002664"/>
                </a:solidFill>
              </a:rPr>
              <a:t>Broughty</a:t>
            </a:r>
            <a:r>
              <a:rPr lang="en-GB" sz="700" dirty="0">
                <a:solidFill>
                  <a:srgbClr val="002664"/>
                </a:solidFill>
              </a:rPr>
              <a:t> Ferry increase by 125% from 16 to 36</a:t>
            </a:r>
          </a:p>
          <a:p>
            <a:pPr marL="171450" lvl="0" indent="-171450">
              <a:buFont typeface="Arial"/>
              <a:buChar char="•"/>
            </a:pPr>
            <a:r>
              <a:rPr lang="en-GB" sz="700" dirty="0">
                <a:solidFill>
                  <a:srgbClr val="002664"/>
                </a:solidFill>
              </a:rPr>
              <a:t>Daily services at </a:t>
            </a:r>
            <a:r>
              <a:rPr lang="en-GB" sz="700" dirty="0" err="1">
                <a:solidFill>
                  <a:srgbClr val="002664"/>
                </a:solidFill>
              </a:rPr>
              <a:t>Monifieth</a:t>
            </a:r>
            <a:r>
              <a:rPr lang="en-GB" sz="700" dirty="0">
                <a:solidFill>
                  <a:srgbClr val="002664"/>
                </a:solidFill>
              </a:rPr>
              <a:t> increase by 300% from 7 to 28</a:t>
            </a:r>
          </a:p>
          <a:p>
            <a:pPr marL="171450" lvl="0" indent="-171450">
              <a:buFont typeface="Arial"/>
              <a:buChar char="•"/>
            </a:pPr>
            <a:r>
              <a:rPr lang="en-GB" sz="700" dirty="0">
                <a:solidFill>
                  <a:srgbClr val="002664"/>
                </a:solidFill>
              </a:rPr>
              <a:t>Daily services at </a:t>
            </a:r>
            <a:r>
              <a:rPr lang="en-GB" sz="700" dirty="0" err="1">
                <a:solidFill>
                  <a:srgbClr val="002664"/>
                </a:solidFill>
              </a:rPr>
              <a:t>Carnoustie</a:t>
            </a:r>
            <a:r>
              <a:rPr lang="en-GB" sz="700" dirty="0">
                <a:solidFill>
                  <a:srgbClr val="002664"/>
                </a:solidFill>
              </a:rPr>
              <a:t> increase by 30% from 34 to 45</a:t>
            </a:r>
          </a:p>
          <a:p>
            <a:pPr marL="171450" lvl="0" indent="-171450">
              <a:buFont typeface="Arial"/>
              <a:buChar char="•"/>
            </a:pPr>
            <a:r>
              <a:rPr lang="en-GB" sz="700" dirty="0">
                <a:solidFill>
                  <a:srgbClr val="002664"/>
                </a:solidFill>
              </a:rPr>
              <a:t>Daily services at Arbroath increase by 45% from 61 to 90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664"/>
                </a:solidFill>
              </a:rPr>
              <a:t>5,000 additional seats per day introduced between Montrose and Aberdeen</a:t>
            </a:r>
          </a:p>
          <a:p>
            <a:pPr marL="171450" indent="-171450">
              <a:buFont typeface="Arial"/>
              <a:buChar char="•"/>
            </a:pPr>
            <a:r>
              <a:rPr lang="en-GB" sz="700" dirty="0">
                <a:solidFill>
                  <a:srgbClr val="002664"/>
                </a:solidFill>
              </a:rPr>
              <a:t>Montrose services increase by 75% from 52 to 91</a:t>
            </a:r>
          </a:p>
          <a:p>
            <a:pPr marL="171450" indent="-171450">
              <a:buFont typeface="Arial"/>
              <a:buChar char="•"/>
            </a:pPr>
            <a:r>
              <a:rPr lang="en-GB" sz="700" dirty="0" err="1">
                <a:solidFill>
                  <a:srgbClr val="002664"/>
                </a:solidFill>
              </a:rPr>
              <a:t>Laurencekirk</a:t>
            </a:r>
            <a:r>
              <a:rPr lang="en-GB" sz="700" dirty="0">
                <a:solidFill>
                  <a:srgbClr val="002664"/>
                </a:solidFill>
              </a:rPr>
              <a:t> services increase by 65% from 24 to 40 </a:t>
            </a:r>
          </a:p>
          <a:p>
            <a:pPr marL="171450" indent="-171450">
              <a:buFont typeface="Arial"/>
              <a:buChar char="•"/>
            </a:pPr>
            <a:r>
              <a:rPr lang="en-GB" sz="700" dirty="0" err="1">
                <a:solidFill>
                  <a:srgbClr val="002664"/>
                </a:solidFill>
              </a:rPr>
              <a:t>Stonehaven</a:t>
            </a:r>
            <a:r>
              <a:rPr lang="en-GB" sz="700" dirty="0">
                <a:solidFill>
                  <a:srgbClr val="002664"/>
                </a:solidFill>
              </a:rPr>
              <a:t> services increase by 40% from 50 to 71 </a:t>
            </a:r>
          </a:p>
          <a:p>
            <a:pPr marL="171450" indent="-171450">
              <a:buFont typeface="Arial"/>
              <a:buChar char="•"/>
            </a:pPr>
            <a:r>
              <a:rPr lang="en-GB" sz="700" dirty="0" err="1">
                <a:solidFill>
                  <a:srgbClr val="002664"/>
                </a:solidFill>
              </a:rPr>
              <a:t>Portlethen</a:t>
            </a:r>
            <a:r>
              <a:rPr lang="en-GB" sz="700" dirty="0">
                <a:solidFill>
                  <a:srgbClr val="002664"/>
                </a:solidFill>
              </a:rPr>
              <a:t> services increase by 105% from 20 to 41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000" dirty="0">
              <a:solidFill>
                <a:srgbClr val="00266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33" y="1119163"/>
            <a:ext cx="5540498" cy="178274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90466" y="901450"/>
            <a:ext cx="3343701" cy="6748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947916" y="1594341"/>
            <a:ext cx="973952" cy="6015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073856" y="1594341"/>
            <a:ext cx="914401" cy="6015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848367" y="60690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2018</a:t>
            </a:r>
          </a:p>
        </p:txBody>
      </p:sp>
      <p:sp>
        <p:nvSpPr>
          <p:cNvPr id="14" name="Oval 13"/>
          <p:cNvSpPr/>
          <p:nvPr/>
        </p:nvSpPr>
        <p:spPr>
          <a:xfrm>
            <a:off x="4896722" y="1555570"/>
            <a:ext cx="914401" cy="60150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211231" y="2192007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2019</a:t>
            </a:r>
          </a:p>
        </p:txBody>
      </p:sp>
      <p:sp>
        <p:nvSpPr>
          <p:cNvPr id="13" name="Oval 12"/>
          <p:cNvSpPr/>
          <p:nvPr/>
        </p:nvSpPr>
        <p:spPr>
          <a:xfrm>
            <a:off x="453199" y="1533658"/>
            <a:ext cx="2625483" cy="60150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498710" y="954062"/>
            <a:ext cx="2625483" cy="60150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67" y="3171179"/>
            <a:ext cx="5025762" cy="1375306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0774" y="3086961"/>
            <a:ext cx="5902657" cy="164455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353922" y="304478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2019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33376" y="2895185"/>
            <a:ext cx="8595360" cy="164128"/>
          </a:xfrm>
          <a:prstGeom prst="rect">
            <a:avLst/>
          </a:prstGeom>
        </p:spPr>
        <p:txBody>
          <a:bodyPr t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dirty="0">
                <a:solidFill>
                  <a:srgbClr val="002664"/>
                </a:solidFill>
              </a:rPr>
              <a:t>Inverness – Edinburgh &amp; Glasgow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83431" y="3427945"/>
            <a:ext cx="30244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rgbClr val="002664"/>
                </a:solidFill>
              </a:rPr>
              <a:t>Benefits</a:t>
            </a:r>
          </a:p>
          <a:p>
            <a:pPr marL="171450" indent="-171450">
              <a:buFont typeface="Arial"/>
              <a:buChar char="•"/>
            </a:pPr>
            <a:r>
              <a:rPr lang="en-GB" sz="1000" dirty="0">
                <a:solidFill>
                  <a:srgbClr val="002664"/>
                </a:solidFill>
              </a:rPr>
              <a:t>8 additional services per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664"/>
                </a:solidFill>
              </a:rPr>
              <a:t>50% increase in seats compared to today: from 4,100 to 6,600 per day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solidFill>
                  <a:srgbClr val="002664"/>
                </a:solidFill>
              </a:rPr>
              <a:t>5-10 min reduction in average journey times to / from Inverness</a:t>
            </a:r>
          </a:p>
        </p:txBody>
      </p:sp>
    </p:spTree>
    <p:extLst>
      <p:ext uri="{BB962C8B-B14F-4D97-AF65-F5344CB8AC3E}">
        <p14:creationId xmlns:p14="http://schemas.microsoft.com/office/powerpoint/2010/main" val="207542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9" grpId="0" animBg="1"/>
      <p:bldP spid="10" grpId="0" animBg="1"/>
      <p:bldP spid="11" grpId="0"/>
      <p:bldP spid="14" grpId="0" animBg="1"/>
      <p:bldP spid="15" grpId="0"/>
      <p:bldP spid="13" grpId="0" animBg="1"/>
      <p:bldP spid="16" grpId="0" animBg="1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0945" y="901450"/>
            <a:ext cx="8595360" cy="164128"/>
          </a:xfrm>
          <a:prstGeom prst="rect">
            <a:avLst/>
          </a:prstGeom>
        </p:spPr>
        <p:txBody>
          <a:bodyPr t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b="1" dirty="0">
                <a:solidFill>
                  <a:srgbClr val="002664"/>
                </a:solidFill>
              </a:rPr>
              <a:t>Timetable structure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1819" y="110473"/>
            <a:ext cx="8229600" cy="5902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err="1">
                <a:solidFill>
                  <a:srgbClr val="1392C2"/>
                </a:solidFill>
                <a:latin typeface="Arial"/>
                <a:cs typeface="Arial"/>
              </a:rPr>
              <a:t>Dunblane</a:t>
            </a:r>
            <a:r>
              <a:rPr lang="en-GB" sz="3200" dirty="0">
                <a:solidFill>
                  <a:srgbClr val="1392C2"/>
                </a:solidFill>
                <a:latin typeface="Arial"/>
                <a:cs typeface="Arial"/>
              </a:rPr>
              <a:t> – Edinburgh Corridor</a:t>
            </a:r>
            <a:endParaRPr lang="en-US" sz="3200" dirty="0">
              <a:solidFill>
                <a:srgbClr val="1392C2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0945" y="2825754"/>
            <a:ext cx="58505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000" b="1" dirty="0">
                <a:solidFill>
                  <a:srgbClr val="002664"/>
                </a:solidFill>
              </a:rPr>
              <a:t>38 additional services between Falkirk – Glasgow</a:t>
            </a:r>
          </a:p>
          <a:p>
            <a:pPr marL="285750" indent="-285750">
              <a:buFont typeface="Arial"/>
              <a:buChar char="•"/>
            </a:pPr>
            <a:r>
              <a:rPr lang="en-GB" sz="1000" b="1" dirty="0">
                <a:solidFill>
                  <a:srgbClr val="002664"/>
                </a:solidFill>
              </a:rPr>
              <a:t>c7,000 additional seats between Falkirk &amp; Glasgow</a:t>
            </a:r>
          </a:p>
          <a:p>
            <a:pPr marL="285750" indent="-285750">
              <a:buFont typeface="Arial"/>
              <a:buChar char="•"/>
            </a:pPr>
            <a:r>
              <a:rPr lang="en-GB" sz="1000" b="1" dirty="0">
                <a:solidFill>
                  <a:srgbClr val="002664"/>
                </a:solidFill>
              </a:rPr>
              <a:t>59 additional services between Falkirk – Edinburgh</a:t>
            </a:r>
          </a:p>
          <a:p>
            <a:pPr marL="285750" indent="-285750">
              <a:buFont typeface="Arial"/>
              <a:buChar char="•"/>
            </a:pPr>
            <a:r>
              <a:rPr lang="en-GB" sz="1000" b="1" dirty="0">
                <a:solidFill>
                  <a:srgbClr val="002664"/>
                </a:solidFill>
              </a:rPr>
              <a:t>c11,000 additional seats between Falkirk &amp; Edinburgh </a:t>
            </a:r>
          </a:p>
          <a:p>
            <a:pPr marL="285750" indent="-285750">
              <a:buFont typeface="Arial"/>
              <a:buChar char="•"/>
            </a:pPr>
            <a:r>
              <a:rPr lang="en-GB" sz="1000" b="1" dirty="0">
                <a:solidFill>
                  <a:srgbClr val="002664"/>
                </a:solidFill>
              </a:rPr>
              <a:t>More evening services between </a:t>
            </a:r>
            <a:r>
              <a:rPr lang="en-GB" sz="1000" b="1" dirty="0" err="1">
                <a:solidFill>
                  <a:srgbClr val="002664"/>
                </a:solidFill>
              </a:rPr>
              <a:t>Dunblane</a:t>
            </a:r>
            <a:r>
              <a:rPr lang="en-GB" sz="1000" b="1" dirty="0">
                <a:solidFill>
                  <a:srgbClr val="002664"/>
                </a:solidFill>
              </a:rPr>
              <a:t>  &amp; Edinburgh</a:t>
            </a:r>
          </a:p>
          <a:p>
            <a:pPr marL="285750" indent="-285750">
              <a:buFont typeface="Arial"/>
              <a:buChar char="•"/>
            </a:pPr>
            <a:r>
              <a:rPr lang="en-GB" sz="1000" b="1" dirty="0">
                <a:solidFill>
                  <a:srgbClr val="002664"/>
                </a:solidFill>
              </a:rPr>
              <a:t>Journey Time and Frequency</a:t>
            </a:r>
          </a:p>
          <a:p>
            <a:pPr marL="628650" lvl="1" indent="-171450">
              <a:buFont typeface="Arial"/>
              <a:buChar char="•"/>
            </a:pPr>
            <a:r>
              <a:rPr lang="en-GB" sz="1000" dirty="0">
                <a:solidFill>
                  <a:srgbClr val="002664"/>
                </a:solidFill>
              </a:rPr>
              <a:t>Stirling to Edinburgh reduces to around 45min </a:t>
            </a:r>
          </a:p>
          <a:p>
            <a:pPr marL="628650" lvl="1" indent="-171450">
              <a:buFont typeface="Arial"/>
              <a:buChar char="•"/>
            </a:pPr>
            <a:r>
              <a:rPr lang="en-GB" sz="1000" dirty="0">
                <a:solidFill>
                  <a:srgbClr val="002664"/>
                </a:solidFill>
              </a:rPr>
              <a:t>Falkirk </a:t>
            </a:r>
            <a:r>
              <a:rPr lang="en-GB" sz="1000" dirty="0" err="1">
                <a:solidFill>
                  <a:srgbClr val="002664"/>
                </a:solidFill>
              </a:rPr>
              <a:t>Grahamston</a:t>
            </a:r>
            <a:r>
              <a:rPr lang="en-GB" sz="1000" dirty="0">
                <a:solidFill>
                  <a:srgbClr val="002664"/>
                </a:solidFill>
              </a:rPr>
              <a:t> has 4tph to Edinburgh and 2tph to Glasgow</a:t>
            </a:r>
          </a:p>
          <a:p>
            <a:pPr marL="628650" lvl="1" indent="-171450">
              <a:buSzPct val="110000"/>
              <a:buFont typeface="Arial"/>
              <a:buChar char="•"/>
            </a:pPr>
            <a:r>
              <a:rPr lang="en-GB" sz="1000" dirty="0">
                <a:solidFill>
                  <a:srgbClr val="002664"/>
                </a:solidFill>
              </a:rPr>
              <a:t>New half hourly direct service from North Lanarkshire to Falkirk, West Lothian and Edinburgh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23643" y="847865"/>
            <a:ext cx="296266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000" b="1" dirty="0">
                <a:solidFill>
                  <a:srgbClr val="002664"/>
                </a:solidFill>
              </a:rPr>
              <a:t>Messages </a:t>
            </a:r>
          </a:p>
          <a:p>
            <a:pPr marL="628650" lvl="1" indent="-171450">
              <a:buFont typeface="Arial"/>
              <a:buChar char="•"/>
            </a:pPr>
            <a:r>
              <a:rPr lang="en-GB" sz="1000" dirty="0">
                <a:solidFill>
                  <a:srgbClr val="002664"/>
                </a:solidFill>
              </a:rPr>
              <a:t>Falkirk </a:t>
            </a:r>
            <a:r>
              <a:rPr lang="en-GB" sz="1000" dirty="0" err="1">
                <a:solidFill>
                  <a:srgbClr val="002664"/>
                </a:solidFill>
              </a:rPr>
              <a:t>Grahamston</a:t>
            </a:r>
            <a:r>
              <a:rPr lang="en-GB" sz="1000" dirty="0">
                <a:solidFill>
                  <a:srgbClr val="002664"/>
                </a:solidFill>
              </a:rPr>
              <a:t> now comparable to Falkirk High: 4 </a:t>
            </a:r>
            <a:r>
              <a:rPr lang="en-GB" sz="1000" dirty="0" err="1">
                <a:solidFill>
                  <a:srgbClr val="002664"/>
                </a:solidFill>
              </a:rPr>
              <a:t>tph</a:t>
            </a:r>
            <a:r>
              <a:rPr lang="en-GB" sz="1000" dirty="0">
                <a:solidFill>
                  <a:srgbClr val="002664"/>
                </a:solidFill>
              </a:rPr>
              <a:t> to Edinburgh and </a:t>
            </a:r>
            <a:r>
              <a:rPr lang="en-GB" sz="1000" dirty="0">
                <a:solidFill>
                  <a:srgbClr val="002664"/>
                </a:solidFill>
                <a:highlight>
                  <a:srgbClr val="FFFF00"/>
                </a:highlight>
              </a:rPr>
              <a:t>2th</a:t>
            </a:r>
            <a:r>
              <a:rPr lang="en-GB" sz="1000" dirty="0">
                <a:solidFill>
                  <a:srgbClr val="002664"/>
                </a:solidFill>
              </a:rPr>
              <a:t> to Glasgow. Will support town centre regeneration and is easier to access for </a:t>
            </a:r>
            <a:r>
              <a:rPr lang="en-GB" sz="1000" dirty="0" err="1">
                <a:solidFill>
                  <a:srgbClr val="002664"/>
                </a:solidFill>
              </a:rPr>
              <a:t>Bainsford</a:t>
            </a:r>
            <a:r>
              <a:rPr lang="en-GB" sz="1000" dirty="0">
                <a:solidFill>
                  <a:srgbClr val="002664"/>
                </a:solidFill>
              </a:rPr>
              <a:t>, </a:t>
            </a:r>
            <a:r>
              <a:rPr lang="en-GB" sz="1000" dirty="0" err="1">
                <a:solidFill>
                  <a:srgbClr val="002664"/>
                </a:solidFill>
              </a:rPr>
              <a:t>Grangemouth</a:t>
            </a:r>
            <a:r>
              <a:rPr lang="en-GB" sz="1000" dirty="0">
                <a:solidFill>
                  <a:srgbClr val="002664"/>
                </a:solidFill>
              </a:rPr>
              <a:t>, Middlefield areas – plenty of car parking at station</a:t>
            </a:r>
          </a:p>
          <a:p>
            <a:pPr marL="628650" lvl="1" indent="-171450">
              <a:buFont typeface="Arial"/>
              <a:buChar char="•"/>
            </a:pPr>
            <a:r>
              <a:rPr lang="en-GB" sz="1000" dirty="0">
                <a:solidFill>
                  <a:srgbClr val="002664"/>
                </a:solidFill>
              </a:rPr>
              <a:t>Cumbernauld route now has fit for purpose service with direct trains to Edinburgh and Glasgow – no longer the “Cinderella” route </a:t>
            </a:r>
            <a:r>
              <a:rPr lang="en-GB" sz="1000" dirty="0">
                <a:solidFill>
                  <a:srgbClr val="002664"/>
                </a:solidFill>
                <a:highlight>
                  <a:srgbClr val="FFFF00"/>
                </a:highlight>
              </a:rPr>
              <a:t>Ideal</a:t>
            </a:r>
            <a:r>
              <a:rPr lang="en-GB" sz="1000" dirty="0">
                <a:solidFill>
                  <a:srgbClr val="002664"/>
                </a:solidFill>
              </a:rPr>
              <a:t> for those living within active travel distance from Cumbernauld, </a:t>
            </a:r>
            <a:r>
              <a:rPr lang="en-GB" sz="1000" dirty="0" err="1">
                <a:solidFill>
                  <a:srgbClr val="002664"/>
                </a:solidFill>
              </a:rPr>
              <a:t>Greenfaulds</a:t>
            </a:r>
            <a:r>
              <a:rPr lang="en-GB" sz="1000" dirty="0">
                <a:solidFill>
                  <a:srgbClr val="002664"/>
                </a:solidFill>
              </a:rPr>
              <a:t>, </a:t>
            </a:r>
            <a:r>
              <a:rPr lang="en-GB" sz="1000" dirty="0" err="1">
                <a:solidFill>
                  <a:srgbClr val="002664"/>
                </a:solidFill>
              </a:rPr>
              <a:t>Stepps</a:t>
            </a:r>
            <a:r>
              <a:rPr lang="en-GB" sz="1000" dirty="0">
                <a:solidFill>
                  <a:srgbClr val="002664"/>
                </a:solidFill>
              </a:rPr>
              <a:t> &amp; </a:t>
            </a:r>
            <a:r>
              <a:rPr lang="en-GB" sz="1000" dirty="0" err="1">
                <a:solidFill>
                  <a:srgbClr val="002664"/>
                </a:solidFill>
              </a:rPr>
              <a:t>Gartcosh</a:t>
            </a:r>
            <a:r>
              <a:rPr lang="en-GB" sz="1000" dirty="0">
                <a:solidFill>
                  <a:srgbClr val="002664"/>
                </a:solidFill>
              </a:rPr>
              <a:t> – no need to drive to </a:t>
            </a:r>
            <a:r>
              <a:rPr lang="en-GB" sz="1000" dirty="0" err="1">
                <a:solidFill>
                  <a:srgbClr val="002664"/>
                </a:solidFill>
              </a:rPr>
              <a:t>Croy</a:t>
            </a:r>
            <a:r>
              <a:rPr lang="en-GB" sz="1000" dirty="0">
                <a:solidFill>
                  <a:srgbClr val="002664"/>
                </a:solidFill>
              </a:rPr>
              <a:t> </a:t>
            </a:r>
          </a:p>
          <a:p>
            <a:pPr marL="628650" lvl="1" indent="-171450">
              <a:buFont typeface="Arial"/>
              <a:buChar char="•"/>
            </a:pPr>
            <a:r>
              <a:rPr lang="en-GB" sz="1000" dirty="0">
                <a:solidFill>
                  <a:srgbClr val="002664"/>
                </a:solidFill>
              </a:rPr>
              <a:t>“Virtual” capacity increase at  </a:t>
            </a:r>
            <a:r>
              <a:rPr lang="en-GB" sz="1000" dirty="0" err="1">
                <a:solidFill>
                  <a:srgbClr val="002664"/>
                </a:solidFill>
              </a:rPr>
              <a:t>Polmont</a:t>
            </a:r>
            <a:r>
              <a:rPr lang="en-GB" sz="1000" dirty="0">
                <a:solidFill>
                  <a:srgbClr val="002664"/>
                </a:solidFill>
              </a:rPr>
              <a:t> and Linlithgow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79" y="1159553"/>
            <a:ext cx="5097999" cy="15722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48367" y="60690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2018</a:t>
            </a:r>
          </a:p>
        </p:txBody>
      </p:sp>
      <p:sp>
        <p:nvSpPr>
          <p:cNvPr id="10" name="Oval 9"/>
          <p:cNvSpPr/>
          <p:nvPr/>
        </p:nvSpPr>
        <p:spPr>
          <a:xfrm>
            <a:off x="191819" y="901449"/>
            <a:ext cx="6119603" cy="18303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2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0945" y="737322"/>
            <a:ext cx="8595360" cy="164128"/>
          </a:xfrm>
          <a:prstGeom prst="rect">
            <a:avLst/>
          </a:prstGeom>
        </p:spPr>
        <p:txBody>
          <a:bodyPr t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en-GB" sz="1600" dirty="0">
                <a:solidFill>
                  <a:srgbClr val="002664"/>
                </a:solidFill>
              </a:rPr>
              <a:t>More services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New half hourly Edinburgh to Glasgow via Falkirk </a:t>
            </a:r>
            <a:r>
              <a:rPr lang="en-GB" sz="1100" dirty="0" err="1">
                <a:solidFill>
                  <a:srgbClr val="002664"/>
                </a:solidFill>
              </a:rPr>
              <a:t>Grahamston</a:t>
            </a:r>
            <a:r>
              <a:rPr lang="en-GB" sz="1100" dirty="0">
                <a:solidFill>
                  <a:srgbClr val="002664"/>
                </a:solidFill>
              </a:rPr>
              <a:t> service 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New close to hourly Dundee to Arbroath local service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New hourly Aberdeen to Montrose local service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New close to hourly Inverness to Elgin local service</a:t>
            </a:r>
          </a:p>
          <a:p>
            <a:pPr marL="342900" lvl="1" indent="-342900">
              <a:buFont typeface="Arial"/>
              <a:buChar char="•"/>
            </a:pPr>
            <a:r>
              <a:rPr lang="en-GB" sz="1600" dirty="0">
                <a:solidFill>
                  <a:srgbClr val="002664"/>
                </a:solidFill>
              </a:rPr>
              <a:t>More seats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All Edinburgh to Glasgow via Falkirk High services operated by 7 carriage Hitachi class 385 trains (9,500 more seats)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Most Edinburgh to </a:t>
            </a:r>
            <a:r>
              <a:rPr lang="en-GB" sz="1100" dirty="0" err="1">
                <a:solidFill>
                  <a:srgbClr val="002664"/>
                </a:solidFill>
              </a:rPr>
              <a:t>Dunblane</a:t>
            </a:r>
            <a:r>
              <a:rPr lang="en-GB" sz="1100" dirty="0">
                <a:solidFill>
                  <a:srgbClr val="002664"/>
                </a:solidFill>
              </a:rPr>
              <a:t> services operated by 4 carriage class 365 electric trains (4,000 more seats)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Half of Glasgow to </a:t>
            </a:r>
            <a:r>
              <a:rPr lang="en-GB" sz="1100" dirty="0" err="1">
                <a:solidFill>
                  <a:srgbClr val="002664"/>
                </a:solidFill>
              </a:rPr>
              <a:t>Alloa</a:t>
            </a:r>
            <a:r>
              <a:rPr lang="en-GB" sz="1100" dirty="0">
                <a:solidFill>
                  <a:srgbClr val="002664"/>
                </a:solidFill>
              </a:rPr>
              <a:t> / </a:t>
            </a:r>
            <a:r>
              <a:rPr lang="en-GB" sz="1100" dirty="0" err="1">
                <a:solidFill>
                  <a:srgbClr val="002664"/>
                </a:solidFill>
              </a:rPr>
              <a:t>Dunblane</a:t>
            </a:r>
            <a:r>
              <a:rPr lang="en-GB" sz="1100" dirty="0">
                <a:solidFill>
                  <a:srgbClr val="002664"/>
                </a:solidFill>
              </a:rPr>
              <a:t> services operated by 6 carriage class 385 Hitachi class 385 trains (3,500 more seats)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Most North Berwick peak services operated by 6 carriage Hitachi class 385 trains (1,500 more seats)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More 3 carriage class 170 trains operating off peak services on Borders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Glasgow Central to </a:t>
            </a:r>
            <a:r>
              <a:rPr lang="en-GB" sz="1100" dirty="0" err="1">
                <a:solidFill>
                  <a:srgbClr val="002664"/>
                </a:solidFill>
              </a:rPr>
              <a:t>Neilston</a:t>
            </a:r>
            <a:r>
              <a:rPr lang="en-GB" sz="1100" dirty="0">
                <a:solidFill>
                  <a:srgbClr val="002664"/>
                </a:solidFill>
              </a:rPr>
              <a:t> services increase from 3 to 4 car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Most Airdrie to </a:t>
            </a:r>
            <a:r>
              <a:rPr lang="en-GB" sz="1100" dirty="0" err="1">
                <a:solidFill>
                  <a:srgbClr val="002664"/>
                </a:solidFill>
              </a:rPr>
              <a:t>Balloch</a:t>
            </a:r>
            <a:r>
              <a:rPr lang="en-GB" sz="1100" dirty="0">
                <a:solidFill>
                  <a:srgbClr val="002664"/>
                </a:solidFill>
              </a:rPr>
              <a:t> services increased from 3 to 6 cars 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Reduction of class 314 operation in Inverclyde (down from 63 services to 29 per day)</a:t>
            </a:r>
          </a:p>
          <a:p>
            <a:pPr lvl="1"/>
            <a:r>
              <a:rPr lang="en-GB" sz="1200" dirty="0">
                <a:solidFill>
                  <a:srgbClr val="002664"/>
                </a:solidFill>
              </a:rPr>
              <a:t>HST will operate 48 out of 99 intercity services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002664"/>
                </a:solidFill>
              </a:rPr>
              <a:t>4 out of 22 Aberdeen – Inverness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002664"/>
                </a:solidFill>
              </a:rPr>
              <a:t>6 out of 22 Inverness – Edinburgh &amp; Glasgow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002664"/>
                </a:solidFill>
              </a:rPr>
              <a:t>19 out of 24 Aberdeen – Edinburgh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002664"/>
                </a:solidFill>
              </a:rPr>
              <a:t>19 out of 31 Aberdeen – Glasgow </a:t>
            </a:r>
          </a:p>
          <a:p>
            <a:pPr marL="342900" lvl="1" indent="-342900">
              <a:buFont typeface="Arial"/>
              <a:buChar char="•"/>
            </a:pPr>
            <a:r>
              <a:rPr lang="en-GB" sz="1600" dirty="0">
                <a:solidFill>
                  <a:srgbClr val="002664"/>
                </a:solidFill>
              </a:rPr>
              <a:t>Faster Journeys – Phase 1: E&amp;G, Stirling area, Inter7city</a:t>
            </a:r>
          </a:p>
          <a:p>
            <a:pPr marL="361950" lvl="1" indent="0">
              <a:buNone/>
            </a:pPr>
            <a:endParaRPr lang="en-GB" dirty="0">
              <a:solidFill>
                <a:srgbClr val="002664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002664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1819" y="110473"/>
            <a:ext cx="8229600" cy="5902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rgbClr val="1392C2"/>
                </a:solidFill>
                <a:latin typeface="Arial"/>
                <a:cs typeface="Arial"/>
              </a:rPr>
              <a:t>December 2018</a:t>
            </a:r>
            <a:endParaRPr lang="en-US" sz="3200" dirty="0">
              <a:solidFill>
                <a:srgbClr val="1392C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53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90945" y="737322"/>
            <a:ext cx="8595360" cy="164128"/>
          </a:xfrm>
          <a:prstGeom prst="rect">
            <a:avLst/>
          </a:prstGeom>
        </p:spPr>
        <p:txBody>
          <a:bodyPr t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/>
              <a:buChar char="•"/>
            </a:pPr>
            <a:r>
              <a:rPr lang="en-GB" sz="1600" dirty="0">
                <a:solidFill>
                  <a:srgbClr val="002664"/>
                </a:solidFill>
              </a:rPr>
              <a:t>More services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New Highland Main Line timetable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New Edinburgh to Glasgow via </a:t>
            </a:r>
            <a:r>
              <a:rPr lang="en-GB" sz="1100" dirty="0" err="1">
                <a:solidFill>
                  <a:srgbClr val="002664"/>
                </a:solidFill>
              </a:rPr>
              <a:t>Shotts</a:t>
            </a:r>
            <a:r>
              <a:rPr lang="en-GB" sz="1100" dirty="0">
                <a:solidFill>
                  <a:srgbClr val="002664"/>
                </a:solidFill>
              </a:rPr>
              <a:t> timetable using modern electric trains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New hourly Dundee to Glasgow regional service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New Half hourly Inverurie to Aberdeen and hourly Aberdeen Crossrail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Recast Fife timetable </a:t>
            </a:r>
          </a:p>
          <a:p>
            <a:pPr marL="342900" lvl="1" indent="-342900">
              <a:buFont typeface="Arial"/>
              <a:buChar char="•"/>
            </a:pPr>
            <a:r>
              <a:rPr lang="en-GB" sz="1600" dirty="0">
                <a:solidFill>
                  <a:srgbClr val="002664"/>
                </a:solidFill>
              </a:rPr>
              <a:t>More seats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Edinburgh to Glasgow services formed of 8 carriage Hitachi class 385 trains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Edinburgh to Dunblane  services formed  of 4 carriage Hitachi class 385 trains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Glasgow to Dunblane / </a:t>
            </a:r>
            <a:r>
              <a:rPr lang="en-GB" sz="1100" dirty="0" err="1">
                <a:solidFill>
                  <a:srgbClr val="002664"/>
                </a:solidFill>
              </a:rPr>
              <a:t>Alloa</a:t>
            </a:r>
            <a:r>
              <a:rPr lang="en-GB" sz="1100" dirty="0">
                <a:solidFill>
                  <a:srgbClr val="002664"/>
                </a:solidFill>
              </a:rPr>
              <a:t> services formed of 6 carriage Hitachi class 385 trains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Edinburgh  to North Berwick services formed of 6 carriage Hitachi class 385 trains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Most Glasgow to Neilston and all </a:t>
            </a:r>
            <a:r>
              <a:rPr lang="en-GB" sz="1100" dirty="0" err="1">
                <a:solidFill>
                  <a:srgbClr val="002664"/>
                </a:solidFill>
              </a:rPr>
              <a:t>Carthcart</a:t>
            </a:r>
            <a:r>
              <a:rPr lang="en-GB" sz="1100" dirty="0">
                <a:solidFill>
                  <a:srgbClr val="002664"/>
                </a:solidFill>
              </a:rPr>
              <a:t> Circle services increased from 3 and 4 to 6 car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Most East Kilbride peak services increased from 4 to 6 car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More Barrhead peak services increased from 2 to 4 car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More Larkhall and Dumbarton to Springburn peak services formed of 6 cars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Full withdrawal of class 314 on Inverclyde and South Electrics. Replaced by class 318/320 and 385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Most Fife services formed of 6 carriage trains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Most Borders services formed of 3 carriage trains with up to carriages in peaks</a:t>
            </a:r>
          </a:p>
          <a:p>
            <a:pPr lvl="1"/>
            <a:r>
              <a:rPr lang="en-GB" sz="1100" dirty="0">
                <a:solidFill>
                  <a:srgbClr val="002664"/>
                </a:solidFill>
              </a:rPr>
              <a:t>High Speed Trains from 69 and then all 104 intercity services (includes enhanced HML)</a:t>
            </a:r>
          </a:p>
          <a:p>
            <a:pPr marL="342900" lvl="1" indent="-342900">
              <a:buFont typeface="Arial"/>
              <a:buChar char="•"/>
            </a:pPr>
            <a:r>
              <a:rPr lang="en-GB" sz="1600" dirty="0">
                <a:solidFill>
                  <a:srgbClr val="002664"/>
                </a:solidFill>
              </a:rPr>
              <a:t>Faster journeys (Phases 2 and 3): E&amp;G, Stirling area, Inter7city, A2B</a:t>
            </a:r>
          </a:p>
          <a:p>
            <a:pPr marL="361950" lvl="1" indent="0">
              <a:buNone/>
            </a:pPr>
            <a:endParaRPr lang="en-GB" dirty="0">
              <a:solidFill>
                <a:srgbClr val="002664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002664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1819" y="110473"/>
            <a:ext cx="8229600" cy="59027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rgbClr val="1392C2"/>
                </a:solidFill>
                <a:latin typeface="Arial"/>
                <a:cs typeface="Arial"/>
              </a:rPr>
              <a:t>2019</a:t>
            </a:r>
            <a:endParaRPr lang="en-US" sz="3200" dirty="0">
              <a:solidFill>
                <a:srgbClr val="1392C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97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12462</TotalTime>
  <Words>1001</Words>
  <Application>Microsoft Office PowerPoint</Application>
  <PresentationFormat>On-screen Show (16:9)</PresentationFormat>
  <Paragraphs>125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Arial</vt:lpstr>
      <vt:lpstr>Calibri</vt:lpstr>
      <vt:lpstr>Microsoft Sans Serif</vt:lpstr>
      <vt:lpstr>Wingdings</vt:lpstr>
      <vt:lpstr>Office Theme</vt:lpstr>
      <vt:lpstr>Revolution in 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ScotRail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Dolan</dc:creator>
  <cp:lastModifiedBy>matthew mcdonald</cp:lastModifiedBy>
  <cp:revision>252</cp:revision>
  <dcterms:created xsi:type="dcterms:W3CDTF">2017-08-30T10:48:59Z</dcterms:created>
  <dcterms:modified xsi:type="dcterms:W3CDTF">2018-10-29T16:23:08Z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9c411c-032b-462a-8682-4ebb90580560_Enabled">
    <vt:lpwstr>True</vt:lpwstr>
  </property>
  <property fmtid="{D5CDD505-2E9C-101B-9397-08002B2CF9AE}" pid="3" name="MSIP_Label_189c411c-032b-462a-8682-4ebb90580560_SiteId">
    <vt:lpwstr>6ae6141e-1323-4e7e-8a11-cdd98c62d88a</vt:lpwstr>
  </property>
  <property fmtid="{D5CDD505-2E9C-101B-9397-08002B2CF9AE}" pid="4" name="MSIP_Label_189c411c-032b-462a-8682-4ebb90580560_Owner">
    <vt:lpwstr>scott.prentice@scotrail.co.uk</vt:lpwstr>
  </property>
  <property fmtid="{D5CDD505-2E9C-101B-9397-08002B2CF9AE}" pid="5" name="MSIP_Label_189c411c-032b-462a-8682-4ebb90580560_SetDate">
    <vt:lpwstr>2018-09-20T11:04:48.0755189Z</vt:lpwstr>
  </property>
  <property fmtid="{D5CDD505-2E9C-101B-9397-08002B2CF9AE}" pid="6" name="MSIP_Label_189c411c-032b-462a-8682-4ebb90580560_Name">
    <vt:lpwstr>Internal</vt:lpwstr>
  </property>
  <property fmtid="{D5CDD505-2E9C-101B-9397-08002B2CF9AE}" pid="7" name="MSIP_Label_189c411c-032b-462a-8682-4ebb90580560_Application">
    <vt:lpwstr>Microsoft Azure Information Protection</vt:lpwstr>
  </property>
  <property fmtid="{D5CDD505-2E9C-101B-9397-08002B2CF9AE}" pid="8" name="MSIP_Label_189c411c-032b-462a-8682-4ebb90580560_Extended_MSFT_Method">
    <vt:lpwstr>Automatic</vt:lpwstr>
  </property>
  <property fmtid="{D5CDD505-2E9C-101B-9397-08002B2CF9AE}" pid="9" name="Sensitivity">
    <vt:lpwstr>Internal</vt:lpwstr>
  </property>
</Properties>
</file>